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9" r:id="rId1"/>
  </p:sldMasterIdLst>
  <p:notesMasterIdLst>
    <p:notesMasterId r:id="rId17"/>
  </p:notesMasterIdLst>
  <p:handoutMasterIdLst>
    <p:handoutMasterId r:id="rId18"/>
  </p:handoutMasterIdLst>
  <p:sldIdLst>
    <p:sldId id="261" r:id="rId2"/>
    <p:sldId id="371" r:id="rId3"/>
    <p:sldId id="354" r:id="rId4"/>
    <p:sldId id="355" r:id="rId5"/>
    <p:sldId id="356" r:id="rId6"/>
    <p:sldId id="357" r:id="rId7"/>
    <p:sldId id="363" r:id="rId8"/>
    <p:sldId id="364" r:id="rId9"/>
    <p:sldId id="359" r:id="rId10"/>
    <p:sldId id="375" r:id="rId11"/>
    <p:sldId id="370" r:id="rId12"/>
    <p:sldId id="306" r:id="rId13"/>
    <p:sldId id="377" r:id="rId14"/>
    <p:sldId id="374" r:id="rId15"/>
    <p:sldId id="376" r:id="rId16"/>
  </p:sldIdLst>
  <p:sldSz cx="10691813" cy="7559675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52138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04276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56414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85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606915" algn="l" defTabSz="1042766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3128299" algn="l" defTabSz="1042766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649681" algn="l" defTabSz="1042766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4171065" algn="l" defTabSz="1042766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7858024-1C1E-4145-B260-FA8C6E03D625}">
          <p14:sldIdLst>
            <p14:sldId id="261"/>
            <p14:sldId id="371"/>
            <p14:sldId id="354"/>
            <p14:sldId id="355"/>
            <p14:sldId id="356"/>
            <p14:sldId id="357"/>
            <p14:sldId id="363"/>
            <p14:sldId id="364"/>
            <p14:sldId id="359"/>
            <p14:sldId id="375"/>
            <p14:sldId id="370"/>
            <p14:sldId id="306"/>
            <p14:sldId id="377"/>
            <p14:sldId id="374"/>
            <p14:sldId id="3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22266"/>
    <a:srgbClr val="002060"/>
    <a:srgbClr val="062EA9"/>
    <a:srgbClr val="B9DDDF"/>
    <a:srgbClr val="8FAADC"/>
    <a:srgbClr val="082FAC"/>
    <a:srgbClr val="BBE0E3"/>
    <a:srgbClr val="E7F3F4"/>
    <a:srgbClr val="F3F9FA"/>
    <a:srgbClr val="97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6433" autoAdjust="0"/>
  </p:normalViewPr>
  <p:slideViewPr>
    <p:cSldViewPr>
      <p:cViewPr varScale="1">
        <p:scale>
          <a:sx n="102" d="100"/>
          <a:sy n="102" d="100"/>
        </p:scale>
        <p:origin x="1398" y="114"/>
      </p:cViewPr>
      <p:guideLst>
        <p:guide orient="horz" pos="2381"/>
        <p:guide pos="3368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38" y="10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67" tIns="45885" rIns="91767" bIns="45885" numCol="1" anchor="t" anchorCtr="0" compatLnSpc="1">
            <a:prstTxWarp prst="textNoShape">
              <a:avLst/>
            </a:prstTxWarp>
          </a:bodyPr>
          <a:lstStyle>
            <a:lvl1pPr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382" y="0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67" tIns="45885" rIns="91767" bIns="45885" numCol="1" anchor="t" anchorCtr="0" compatLnSpc="1">
            <a:prstTxWarp prst="textNoShape">
              <a:avLst/>
            </a:prstTxWarp>
          </a:bodyPr>
          <a:lstStyle>
            <a:lvl1pPr algn="r"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1185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67" tIns="45885" rIns="91767" bIns="45885" numCol="1" anchor="b" anchorCtr="0" compatLnSpc="1">
            <a:prstTxWarp prst="textNoShape">
              <a:avLst/>
            </a:prstTxWarp>
          </a:bodyPr>
          <a:lstStyle>
            <a:lvl1pPr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382" y="9431185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67" tIns="45885" rIns="91767" bIns="45885" numCol="1" anchor="b" anchorCtr="0" compatLnSpc="1">
            <a:prstTxWarp prst="textNoShape">
              <a:avLst/>
            </a:prstTxWarp>
          </a:bodyPr>
          <a:lstStyle>
            <a:lvl1pPr algn="r" defTabSz="916900">
              <a:defRPr sz="1200">
                <a:latin typeface="Times New Roman" panose="02020603050405020304" pitchFamily="18" charset="0"/>
              </a:defRPr>
            </a:lvl1pPr>
          </a:lstStyle>
          <a:p>
            <a:fld id="{AFF35BAE-0E0C-42A9-86C4-402F0121AE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3464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t" anchorCtr="0" compatLnSpc="1">
            <a:prstTxWarp prst="textNoShape">
              <a:avLst/>
            </a:prstTxWarp>
          </a:bodyPr>
          <a:lstStyle>
            <a:lvl1pPr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382" y="0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t" anchorCtr="0" compatLnSpc="1">
            <a:prstTxWarp prst="textNoShape">
              <a:avLst/>
            </a:prstTxWarp>
          </a:bodyPr>
          <a:lstStyle>
            <a:lvl1pPr algn="r"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8350" y="746125"/>
            <a:ext cx="5262563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523" y="4718739"/>
            <a:ext cx="4986633" cy="446392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Щелчок правит 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1185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b" anchorCtr="0" compatLnSpc="1">
            <a:prstTxWarp prst="textNoShape">
              <a:avLst/>
            </a:prstTxWarp>
          </a:bodyPr>
          <a:lstStyle>
            <a:lvl1pPr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382" y="9431185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b" anchorCtr="0" compatLnSpc="1">
            <a:prstTxWarp prst="textNoShape">
              <a:avLst/>
            </a:prstTxWarp>
          </a:bodyPr>
          <a:lstStyle>
            <a:lvl1pPr algn="r" defTabSz="916900">
              <a:defRPr sz="1200">
                <a:latin typeface="Times New Roman" panose="02020603050405020304" pitchFamily="18" charset="0"/>
              </a:defRPr>
            </a:lvl1pPr>
          </a:lstStyle>
          <a:p>
            <a:fld id="{358E5C20-1A90-4F2F-AA21-106B6BAC45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0761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21384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42766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564149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85532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606915" algn="l" defTabSz="1042766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299" algn="l" defTabSz="1042766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49681" algn="l" defTabSz="1042766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065" algn="l" defTabSz="1042766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1"/>
            <a:ext cx="9088041" cy="162043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/>
            </a:lvl1pPr>
            <a:lvl2pPr marL="504025" indent="0" algn="ctr">
              <a:buNone/>
              <a:defRPr/>
            </a:lvl2pPr>
            <a:lvl3pPr marL="1008048" indent="0" algn="ctr">
              <a:buNone/>
              <a:defRPr/>
            </a:lvl3pPr>
            <a:lvl4pPr marL="1512073" indent="0" algn="ctr">
              <a:buNone/>
              <a:defRPr/>
            </a:lvl4pPr>
            <a:lvl5pPr marL="2016095" indent="0" algn="ctr">
              <a:buNone/>
              <a:defRPr/>
            </a:lvl5pPr>
            <a:lvl6pPr marL="2520119" indent="0" algn="ctr">
              <a:buNone/>
              <a:defRPr/>
            </a:lvl6pPr>
            <a:lvl7pPr marL="3024143" indent="0" algn="ctr">
              <a:buNone/>
              <a:defRPr/>
            </a:lvl7pPr>
            <a:lvl8pPr marL="3528167" indent="0" algn="ctr">
              <a:buNone/>
              <a:defRPr/>
            </a:lvl8pPr>
            <a:lvl9pPr marL="4032192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BB89E4-11D1-4DC1-AEDA-30988EA037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68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CC065-158D-4E6C-B395-1FC8330718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913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38"/>
            <a:ext cx="2405658" cy="645022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3" y="302738"/>
            <a:ext cx="7038777" cy="645022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D7AE1-9134-4319-818A-84F0787BD3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6947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534591" y="1763925"/>
            <a:ext cx="9622632" cy="4989036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DDFD7-3AEE-46F0-AA6F-CDBC887FE6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941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46719-E1EF-4585-A0C9-5E3C3D1A80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5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2" y="4857794"/>
            <a:ext cx="908804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2" y="3204115"/>
            <a:ext cx="9088041" cy="1653678"/>
          </a:xfrm>
        </p:spPr>
        <p:txBody>
          <a:bodyPr anchor="b"/>
          <a:lstStyle>
            <a:lvl1pPr marL="0" indent="0">
              <a:buNone/>
              <a:defRPr sz="2205"/>
            </a:lvl1pPr>
            <a:lvl2pPr marL="504025" indent="0">
              <a:buNone/>
              <a:defRPr sz="1984"/>
            </a:lvl2pPr>
            <a:lvl3pPr marL="1008048" indent="0">
              <a:buNone/>
              <a:defRPr sz="1764"/>
            </a:lvl3pPr>
            <a:lvl4pPr marL="1512073" indent="0">
              <a:buNone/>
              <a:defRPr sz="1543"/>
            </a:lvl4pPr>
            <a:lvl5pPr marL="2016095" indent="0">
              <a:buNone/>
              <a:defRPr sz="1543"/>
            </a:lvl5pPr>
            <a:lvl6pPr marL="2520119" indent="0">
              <a:buNone/>
              <a:defRPr sz="1543"/>
            </a:lvl6pPr>
            <a:lvl7pPr marL="3024143" indent="0">
              <a:buNone/>
              <a:defRPr sz="1543"/>
            </a:lvl7pPr>
            <a:lvl8pPr marL="3528167" indent="0">
              <a:buNone/>
              <a:defRPr sz="1543"/>
            </a:lvl8pPr>
            <a:lvl9pPr marL="4032192" indent="0">
              <a:buNone/>
              <a:defRPr sz="154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334E6-9331-43C0-AEF1-E3F4F3957B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875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592" y="1763925"/>
            <a:ext cx="4722217" cy="4989036"/>
          </a:xfrm>
        </p:spPr>
        <p:txBody>
          <a:bodyPr/>
          <a:lstStyle>
            <a:lvl1pPr>
              <a:defRPr sz="3087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005" y="1763925"/>
            <a:ext cx="4722217" cy="4989036"/>
          </a:xfrm>
        </p:spPr>
        <p:txBody>
          <a:bodyPr/>
          <a:lstStyle>
            <a:lvl1pPr>
              <a:defRPr sz="3087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B757A-2141-460F-9258-F0B9065A32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42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9"/>
            <a:ext cx="4724074" cy="70521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25" indent="0">
              <a:buNone/>
              <a:defRPr sz="2205" b="1"/>
            </a:lvl2pPr>
            <a:lvl3pPr marL="1008048" indent="0">
              <a:buNone/>
              <a:defRPr sz="1984" b="1"/>
            </a:lvl3pPr>
            <a:lvl4pPr marL="1512073" indent="0">
              <a:buNone/>
              <a:defRPr sz="1764" b="1"/>
            </a:lvl4pPr>
            <a:lvl5pPr marL="2016095" indent="0">
              <a:buNone/>
              <a:defRPr sz="1764" b="1"/>
            </a:lvl5pPr>
            <a:lvl6pPr marL="2520119" indent="0">
              <a:buNone/>
              <a:defRPr sz="1764" b="1"/>
            </a:lvl6pPr>
            <a:lvl7pPr marL="3024143" indent="0">
              <a:buNone/>
              <a:defRPr sz="1764" b="1"/>
            </a:lvl7pPr>
            <a:lvl8pPr marL="3528167" indent="0">
              <a:buNone/>
              <a:defRPr sz="1764" b="1"/>
            </a:lvl8pPr>
            <a:lvl9pPr marL="403219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591" y="2397398"/>
            <a:ext cx="4724074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9"/>
            <a:ext cx="4725930" cy="70521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25" indent="0">
              <a:buNone/>
              <a:defRPr sz="2205" b="1"/>
            </a:lvl2pPr>
            <a:lvl3pPr marL="1008048" indent="0">
              <a:buNone/>
              <a:defRPr sz="1984" b="1"/>
            </a:lvl3pPr>
            <a:lvl4pPr marL="1512073" indent="0">
              <a:buNone/>
              <a:defRPr sz="1764" b="1"/>
            </a:lvl4pPr>
            <a:lvl5pPr marL="2016095" indent="0">
              <a:buNone/>
              <a:defRPr sz="1764" b="1"/>
            </a:lvl5pPr>
            <a:lvl6pPr marL="2520119" indent="0">
              <a:buNone/>
              <a:defRPr sz="1764" b="1"/>
            </a:lvl6pPr>
            <a:lvl7pPr marL="3024143" indent="0">
              <a:buNone/>
              <a:defRPr sz="1764" b="1"/>
            </a:lvl7pPr>
            <a:lvl8pPr marL="3528167" indent="0">
              <a:buNone/>
              <a:defRPr sz="1764" b="1"/>
            </a:lvl8pPr>
            <a:lvl9pPr marL="403219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1293" y="2397398"/>
            <a:ext cx="4725930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A505A-A064-4E3D-AC8B-7529F1AF32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3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E45DA-93A2-42F4-A2E6-7BEE9F1B80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36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559CF-5AA0-4976-89EC-B1DBD58D68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571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3" y="300988"/>
            <a:ext cx="3517533" cy="1280946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202" y="300988"/>
            <a:ext cx="5977020" cy="6451974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3" y="1581934"/>
            <a:ext cx="3517533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4025" indent="0">
              <a:buNone/>
              <a:defRPr sz="1323"/>
            </a:lvl2pPr>
            <a:lvl3pPr marL="1008048" indent="0">
              <a:buNone/>
              <a:defRPr sz="1102"/>
            </a:lvl3pPr>
            <a:lvl4pPr marL="1512073" indent="0">
              <a:buNone/>
              <a:defRPr sz="992"/>
            </a:lvl4pPr>
            <a:lvl5pPr marL="2016095" indent="0">
              <a:buNone/>
              <a:defRPr sz="992"/>
            </a:lvl5pPr>
            <a:lvl6pPr marL="2520119" indent="0">
              <a:buNone/>
              <a:defRPr sz="992"/>
            </a:lvl6pPr>
            <a:lvl7pPr marL="3024143" indent="0">
              <a:buNone/>
              <a:defRPr sz="992"/>
            </a:lvl7pPr>
            <a:lvl8pPr marL="3528167" indent="0">
              <a:buNone/>
              <a:defRPr sz="992"/>
            </a:lvl8pPr>
            <a:lvl9pPr marL="403219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B34A6-F0AF-45D6-93D1-4680742FAD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845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3"/>
            <a:ext cx="6415088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2"/>
            <a:ext cx="6415088" cy="4535805"/>
          </a:xfrm>
        </p:spPr>
        <p:txBody>
          <a:bodyPr/>
          <a:lstStyle>
            <a:lvl1pPr marL="0" indent="0">
              <a:buNone/>
              <a:defRPr sz="3528"/>
            </a:lvl1pPr>
            <a:lvl2pPr marL="504025" indent="0">
              <a:buNone/>
              <a:defRPr sz="3087"/>
            </a:lvl2pPr>
            <a:lvl3pPr marL="1008048" indent="0">
              <a:buNone/>
              <a:defRPr sz="2646"/>
            </a:lvl3pPr>
            <a:lvl4pPr marL="1512073" indent="0">
              <a:buNone/>
              <a:defRPr sz="2205"/>
            </a:lvl4pPr>
            <a:lvl5pPr marL="2016095" indent="0">
              <a:buNone/>
              <a:defRPr sz="2205"/>
            </a:lvl5pPr>
            <a:lvl6pPr marL="2520119" indent="0">
              <a:buNone/>
              <a:defRPr sz="2205"/>
            </a:lvl6pPr>
            <a:lvl7pPr marL="3024143" indent="0">
              <a:buNone/>
              <a:defRPr sz="2205"/>
            </a:lvl7pPr>
            <a:lvl8pPr marL="3528167" indent="0">
              <a:buNone/>
              <a:defRPr sz="2205"/>
            </a:lvl8pPr>
            <a:lvl9pPr marL="4032192" indent="0">
              <a:buNone/>
              <a:defRPr sz="2205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8"/>
            <a:ext cx="6415088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4025" indent="0">
              <a:buNone/>
              <a:defRPr sz="1323"/>
            </a:lvl2pPr>
            <a:lvl3pPr marL="1008048" indent="0">
              <a:buNone/>
              <a:defRPr sz="1102"/>
            </a:lvl3pPr>
            <a:lvl4pPr marL="1512073" indent="0">
              <a:buNone/>
              <a:defRPr sz="992"/>
            </a:lvl4pPr>
            <a:lvl5pPr marL="2016095" indent="0">
              <a:buNone/>
              <a:defRPr sz="992"/>
            </a:lvl5pPr>
            <a:lvl6pPr marL="2520119" indent="0">
              <a:buNone/>
              <a:defRPr sz="992"/>
            </a:lvl6pPr>
            <a:lvl7pPr marL="3024143" indent="0">
              <a:buNone/>
              <a:defRPr sz="992"/>
            </a:lvl7pPr>
            <a:lvl8pPr marL="3528167" indent="0">
              <a:buNone/>
              <a:defRPr sz="992"/>
            </a:lvl8pPr>
            <a:lvl9pPr marL="403219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0FB0A-CC5F-4D30-B1B9-21DC105412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10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4591" y="302737"/>
            <a:ext cx="9622632" cy="125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591" y="1763925"/>
            <a:ext cx="9622632" cy="498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591" y="6884206"/>
            <a:ext cx="2494756" cy="52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43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3036" y="6884206"/>
            <a:ext cx="3385741" cy="52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543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466" y="6884206"/>
            <a:ext cx="2494756" cy="52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543"/>
            </a:lvl1pPr>
          </a:lstStyle>
          <a:p>
            <a:fld id="{6BFFE496-05FA-489A-8F6A-724690EDCCD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5pPr>
      <a:lvl6pPr marL="504025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6pPr>
      <a:lvl7pPr marL="1008048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7pPr>
      <a:lvl8pPr marL="1512073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8pPr>
      <a:lvl9pPr marL="2016095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9pPr>
    </p:titleStyle>
    <p:bodyStyle>
      <a:lvl1pPr marL="378019" indent="-378019" algn="l" rtl="0" eaLnBrk="0" fontAlgn="base" hangingPunct="0">
        <a:spcBef>
          <a:spcPct val="20000"/>
        </a:spcBef>
        <a:spcAft>
          <a:spcPct val="0"/>
        </a:spcAft>
        <a:buChar char="•"/>
        <a:defRPr sz="3528">
          <a:solidFill>
            <a:schemeClr val="tx1"/>
          </a:solidFill>
          <a:latin typeface="+mn-lt"/>
          <a:ea typeface="+mn-ea"/>
          <a:cs typeface="+mn-cs"/>
        </a:defRPr>
      </a:lvl1pPr>
      <a:lvl2pPr marL="819039" indent="-315015" algn="l" rtl="0" eaLnBrk="0" fontAlgn="base" hangingPunct="0">
        <a:spcBef>
          <a:spcPct val="20000"/>
        </a:spcBef>
        <a:spcAft>
          <a:spcPct val="0"/>
        </a:spcAft>
        <a:buChar char="–"/>
        <a:defRPr sz="3087">
          <a:solidFill>
            <a:schemeClr val="tx1"/>
          </a:solidFill>
          <a:latin typeface="+mn-lt"/>
        </a:defRPr>
      </a:lvl2pPr>
      <a:lvl3pPr marL="1260061" indent="-252012" algn="l" rtl="0" eaLnBrk="0" fontAlgn="base" hangingPunct="0">
        <a:spcBef>
          <a:spcPct val="20000"/>
        </a:spcBef>
        <a:spcAft>
          <a:spcPct val="0"/>
        </a:spcAft>
        <a:buChar char="•"/>
        <a:defRPr sz="2646">
          <a:solidFill>
            <a:schemeClr val="tx1"/>
          </a:solidFill>
          <a:latin typeface="+mn-lt"/>
        </a:defRPr>
      </a:lvl3pPr>
      <a:lvl4pPr marL="1764083" indent="-252012" algn="l" rtl="0" eaLnBrk="0" fontAlgn="base" hangingPunct="0">
        <a:spcBef>
          <a:spcPct val="20000"/>
        </a:spcBef>
        <a:spcAft>
          <a:spcPct val="0"/>
        </a:spcAft>
        <a:buChar char="–"/>
        <a:defRPr sz="2205">
          <a:solidFill>
            <a:schemeClr val="tx1"/>
          </a:solidFill>
          <a:latin typeface="+mn-lt"/>
        </a:defRPr>
      </a:lvl4pPr>
      <a:lvl5pPr marL="2268107" indent="-252012" algn="l" rtl="0" eaLnBrk="0" fontAlgn="base" hangingPunct="0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5pPr>
      <a:lvl6pPr marL="2772132" indent="-252012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6pPr>
      <a:lvl7pPr marL="3276156" indent="-252012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7pPr>
      <a:lvl8pPr marL="3780179" indent="-252012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8pPr>
      <a:lvl9pPr marL="4284202" indent="-252012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100804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25" algn="l" defTabSz="100804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48" algn="l" defTabSz="100804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73" algn="l" defTabSz="100804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95" algn="l" defTabSz="100804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119" algn="l" defTabSz="100804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43" algn="l" defTabSz="100804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67" algn="l" defTabSz="100804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92" algn="l" defTabSz="1008048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0691813" cy="1108735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chemeClr val="bg1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chemeClr val="bg1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2">
            <a:extLst>
              <a:ext uri="{FF2B5EF4-FFF2-40B4-BE49-F238E27FC236}">
                <a16:creationId xmlns="" xmlns:a16="http://schemas.microsoft.com/office/drawing/2014/main" id="{B7CB39AE-16A4-4BAE-BEFA-7EB0B2DA6B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9543" y="6473620"/>
            <a:ext cx="8912731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6915DE33-33A5-4307-A6AF-4C48BA03FEB4}"/>
              </a:ext>
            </a:extLst>
          </p:cNvPr>
          <p:cNvSpPr txBox="1">
            <a:spLocks/>
          </p:cNvSpPr>
          <p:nvPr/>
        </p:nvSpPr>
        <p:spPr>
          <a:xfrm>
            <a:off x="1" y="6473621"/>
            <a:ext cx="10691813" cy="1108735"/>
          </a:xfrm>
          <a:prstGeom prst="rect">
            <a:avLst/>
          </a:prstGeom>
        </p:spPr>
        <p:txBody>
          <a:bodyPr anchor="ctr"/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6014075" algn="l"/>
              </a:tabLst>
            </a:pPr>
            <a:r>
              <a:rPr lang="ru-RU" sz="2000" b="1" dirty="0">
                <a:solidFill>
                  <a:srgbClr val="222266"/>
                </a:solidFill>
              </a:rPr>
              <a:t>2026 год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B0E5FE-7C46-4C2C-8200-5450B5B31FF4}"/>
              </a:ext>
            </a:extLst>
          </p:cNvPr>
          <p:cNvSpPr txBox="1"/>
          <p:nvPr/>
        </p:nvSpPr>
        <p:spPr>
          <a:xfrm>
            <a:off x="-1" y="1907455"/>
            <a:ext cx="10691813" cy="276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3200" b="1" dirty="0">
                <a:solidFill>
                  <a:srgbClr val="222266"/>
                </a:solidFill>
                <a:latin typeface="+mj-lt"/>
              </a:rPr>
              <a:t>Доклад</a:t>
            </a:r>
          </a:p>
          <a:p>
            <a:pPr algn="ctr">
              <a:lnSpc>
                <a:spcPct val="114000"/>
              </a:lnSpc>
            </a:pPr>
            <a:r>
              <a:rPr lang="ru-RU" sz="3200" b="1" dirty="0">
                <a:solidFill>
                  <a:srgbClr val="222266"/>
                </a:solidFill>
                <a:latin typeface="+mj-lt"/>
              </a:rPr>
              <a:t>Центрального управления  Ростехнадзора</a:t>
            </a:r>
          </a:p>
          <a:p>
            <a:pPr algn="ctr">
              <a:lnSpc>
                <a:spcPct val="114000"/>
              </a:lnSpc>
            </a:pPr>
            <a:endParaRPr lang="ru-RU" sz="3200" b="1" dirty="0">
              <a:solidFill>
                <a:srgbClr val="222266"/>
              </a:solidFill>
              <a:latin typeface="+mn-lt"/>
            </a:endParaRPr>
          </a:p>
          <a:p>
            <a:pPr algn="ctr"/>
            <a:r>
              <a:rPr lang="ru-RU" sz="3200" b="1" dirty="0">
                <a:solidFill>
                  <a:srgbClr val="222266"/>
                </a:solidFill>
                <a:latin typeface="+mn-lt"/>
              </a:rPr>
              <a:t>Новации нормативно-правового регулирования </a:t>
            </a:r>
            <a:br>
              <a:rPr lang="ru-RU" sz="3200" b="1" dirty="0">
                <a:solidFill>
                  <a:srgbClr val="222266"/>
                </a:solidFill>
                <a:latin typeface="+mn-lt"/>
              </a:rPr>
            </a:br>
            <a:r>
              <a:rPr lang="ru-RU" sz="3200" b="1" dirty="0">
                <a:solidFill>
                  <a:srgbClr val="222266"/>
                </a:solidFill>
                <a:latin typeface="+mn-lt"/>
              </a:rPr>
              <a:t>по вопросам  деятельности Ростехнадзора</a:t>
            </a:r>
            <a:endParaRPr lang="ru-RU" sz="3200" dirty="0">
              <a:solidFill>
                <a:srgbClr val="2222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9146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в </a:t>
            </a: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 Правительства Российской Федерации от 30 июля 2004 г. № 401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«О Федеральной службе по экологическому, технологическому и атомному надзору»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10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EDC487-F9B2-4488-8568-C27B24EAB7A0}"/>
              </a:ext>
            </a:extLst>
          </p:cNvPr>
          <p:cNvSpPr txBox="1"/>
          <p:nvPr/>
        </p:nvSpPr>
        <p:spPr>
          <a:xfrm>
            <a:off x="563984" y="1436586"/>
            <a:ext cx="9563844" cy="1249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+mn-lt"/>
              </a:rPr>
              <a:t>Постановлением Правительства Российской Федерации </a:t>
            </a:r>
            <a:br>
              <a:rPr lang="ru-RU" sz="2400" b="1" dirty="0">
                <a:solidFill>
                  <a:srgbClr val="002060"/>
                </a:solidFill>
                <a:latin typeface="+mn-lt"/>
              </a:rPr>
            </a:br>
            <a:r>
              <a:rPr lang="ru-RU" sz="2400" b="1" dirty="0">
                <a:solidFill>
                  <a:srgbClr val="002060"/>
                </a:solidFill>
                <a:latin typeface="+mn-lt"/>
              </a:rPr>
              <a:t>от 3 октября 2025 года № 1533 </a:t>
            </a:r>
            <a:br>
              <a:rPr lang="ru-RU" sz="2400" b="1" dirty="0">
                <a:solidFill>
                  <a:srgbClr val="002060"/>
                </a:solidFill>
                <a:latin typeface="+mn-lt"/>
              </a:rPr>
            </a:br>
            <a:r>
              <a:rPr lang="ru-RU" sz="2400" b="1" dirty="0">
                <a:solidFill>
                  <a:srgbClr val="002060"/>
                </a:solidFill>
                <a:latin typeface="+mn-lt"/>
              </a:rPr>
              <a:t>Ростехнадзор наделён полномочиями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DD623379-7870-4E79-A93E-33D6C7D3D5C7}"/>
              </a:ext>
            </a:extLst>
          </p:cNvPr>
          <p:cNvSpPr/>
          <p:nvPr/>
        </p:nvSpPr>
        <p:spPr bwMode="auto">
          <a:xfrm>
            <a:off x="407808" y="3099328"/>
            <a:ext cx="9876192" cy="1108734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Утверждение порядка подтверждения готовности работников </a:t>
            </a:r>
          </a:p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 выполнению трудовых функций в сфере электроэнергетики </a:t>
            </a:r>
            <a:b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комиссиями Ростехнадзора — с 1 марта 2026 года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0AF85C6-DFA4-4E95-9F6B-C0D5002EA83F}"/>
              </a:ext>
            </a:extLst>
          </p:cNvPr>
          <p:cNvSpPr/>
          <p:nvPr/>
        </p:nvSpPr>
        <p:spPr bwMode="auto">
          <a:xfrm>
            <a:off x="425644" y="4762442"/>
            <a:ext cx="9876192" cy="1108734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Утверждение порядка ведения реестра заключений </a:t>
            </a:r>
            <a:b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экспертизы промышленной безопасности и реестра деклараций </a:t>
            </a:r>
            <a:b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промышленной безопасности — с 1 сентября 2026 года</a:t>
            </a:r>
          </a:p>
        </p:txBody>
      </p:sp>
    </p:spTree>
    <p:extLst>
      <p:ext uri="{BB962C8B-B14F-4D97-AF65-F5344CB8AC3E}">
        <p14:creationId xmlns:p14="http://schemas.microsoft.com/office/powerpoint/2010/main" val="47096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28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в положениях </a:t>
            </a:r>
            <a:br>
              <a:rPr lang="ru-RU" altLang="ru-RU" sz="28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 видах надзора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11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EDC487-F9B2-4488-8568-C27B24EAB7A0}"/>
              </a:ext>
            </a:extLst>
          </p:cNvPr>
          <p:cNvSpPr txBox="1"/>
          <p:nvPr/>
        </p:nvSpPr>
        <p:spPr>
          <a:xfrm>
            <a:off x="563984" y="1345453"/>
            <a:ext cx="9563844" cy="36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ctr">
              <a:lnSpc>
                <a:spcPct val="107000"/>
              </a:lnSpc>
              <a:spcAft>
                <a:spcPts val="800"/>
              </a:spcAft>
            </a:pPr>
            <a:r>
              <a:rPr lang="ru-RU" sz="2100" b="1" dirty="0">
                <a:solidFill>
                  <a:srgbClr val="002060"/>
                </a:solidFill>
                <a:latin typeface="+mn-lt"/>
              </a:rPr>
              <a:t>10 марта 2026 г. вступило в силу постановление Правительства </a:t>
            </a:r>
            <a:br>
              <a:rPr lang="ru-RU" sz="2100" b="1" dirty="0">
                <a:solidFill>
                  <a:srgbClr val="002060"/>
                </a:solidFill>
                <a:latin typeface="+mn-lt"/>
              </a:rPr>
            </a:br>
            <a:r>
              <a:rPr lang="ru-RU" sz="2100" b="1" dirty="0">
                <a:solidFill>
                  <a:srgbClr val="002060"/>
                </a:solidFill>
                <a:latin typeface="+mn-lt"/>
              </a:rPr>
              <a:t>Российской Федерации от 2 марта 2026 г. № 213 </a:t>
            </a:r>
            <a:br>
              <a:rPr lang="ru-RU" sz="2100" b="1" dirty="0">
                <a:solidFill>
                  <a:srgbClr val="002060"/>
                </a:solidFill>
                <a:latin typeface="+mn-lt"/>
              </a:rPr>
            </a:br>
            <a:r>
              <a:rPr lang="ru-RU" sz="2100" dirty="0">
                <a:solidFill>
                  <a:srgbClr val="002060"/>
                </a:solidFill>
                <a:latin typeface="+mn-lt"/>
              </a:rPr>
              <a:t>«О внесении изменений в некоторые акты Правительства </a:t>
            </a:r>
            <a:r>
              <a:rPr lang="en-US" sz="2100" dirty="0">
                <a:solidFill>
                  <a:srgbClr val="002060"/>
                </a:solidFill>
                <a:latin typeface="+mn-lt"/>
              </a:rPr>
              <a:t/>
            </a:r>
            <a:br>
              <a:rPr lang="en-US" sz="2100" dirty="0">
                <a:solidFill>
                  <a:srgbClr val="002060"/>
                </a:solidFill>
                <a:latin typeface="+mn-lt"/>
              </a:rPr>
            </a:br>
            <a:r>
              <a:rPr lang="ru-RU" sz="2100" dirty="0">
                <a:solidFill>
                  <a:srgbClr val="002060"/>
                </a:solidFill>
                <a:latin typeface="+mn-lt"/>
              </a:rPr>
              <a:t>Российской Федерации», </a:t>
            </a:r>
            <a:r>
              <a:rPr lang="ru-RU" sz="2100" b="1" dirty="0">
                <a:solidFill>
                  <a:srgbClr val="002060"/>
                </a:solidFill>
                <a:latin typeface="+mn-lt"/>
              </a:rPr>
              <a:t>которое внесло ряд изменений в Положения:</a:t>
            </a:r>
          </a:p>
          <a:p>
            <a:pPr indent="360000" algn="ctr">
              <a:lnSpc>
                <a:spcPct val="107000"/>
              </a:lnSpc>
              <a:spcAft>
                <a:spcPts val="800"/>
              </a:spcAft>
            </a:pPr>
            <a:endParaRPr lang="ru-RU" sz="1000" b="1" dirty="0">
              <a:solidFill>
                <a:srgbClr val="002060"/>
              </a:solidFill>
              <a:latin typeface="+mn-lt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о федеральном государственном надзоре в области промышленной безопасности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о федеральном государственном энергетического надзоре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о федеральном государственном надзоре в области безопасности гидротехнических сооружений </a:t>
            </a:r>
          </a:p>
          <a:p>
            <a:pPr indent="360000" algn="ctr">
              <a:lnSpc>
                <a:spcPct val="107000"/>
              </a:lnSpc>
              <a:spcAft>
                <a:spcPts val="800"/>
              </a:spcAft>
            </a:pP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DD623379-7870-4E79-A93E-33D6C7D3D5C7}"/>
              </a:ext>
            </a:extLst>
          </p:cNvPr>
          <p:cNvSpPr/>
          <p:nvPr/>
        </p:nvSpPr>
        <p:spPr bwMode="auto">
          <a:xfrm>
            <a:off x="407808" y="4643933"/>
            <a:ext cx="9876192" cy="917303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Закреплены нормы об использовании при осуществлении </a:t>
            </a:r>
            <a:b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выездных проверок и обязательных профилактических </a:t>
            </a:r>
            <a:b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визитов мобильного приложения «Инспектор»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8E2937AB-FC53-43D7-81E8-DA081E86147B}"/>
              </a:ext>
            </a:extLst>
          </p:cNvPr>
          <p:cNvSpPr/>
          <p:nvPr/>
        </p:nvSpPr>
        <p:spPr bwMode="auto">
          <a:xfrm>
            <a:off x="407809" y="5742904"/>
            <a:ext cx="9876193" cy="942635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lvl="1" algn="ctr" eaLnBrk="1" hangingPunct="1">
              <a:defRPr/>
            </a:pPr>
            <a: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Положении о федеральном государственном надзоре </a:t>
            </a:r>
            <a:b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области промышленной безопасности предусмотрено использование специальных режимов государственного контроля (надзора) - мониторинга</a:t>
            </a:r>
          </a:p>
        </p:txBody>
      </p:sp>
    </p:spTree>
    <p:extLst>
      <p:ext uri="{BB962C8B-B14F-4D97-AF65-F5344CB8AC3E}">
        <p14:creationId xmlns:p14="http://schemas.microsoft.com/office/powerpoint/2010/main" val="181530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0691813" cy="1108735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73286" y="193063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chemeClr val="bg1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chemeClr val="bg1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33938" y="42234"/>
            <a:ext cx="4464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31 июля 2025 г. № 304-ФЗ внесены изменения в Федеральный закон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от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марта 2003 г. № 35-ФЗ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электроэнергетике»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5426" y="1979637"/>
            <a:ext cx="907300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b="1" dirty="0" smtClean="0">
                <a:solidFill>
                  <a:srgbClr val="222266"/>
                </a:solidFill>
              </a:rPr>
              <a:t>Изменения в Федеральный закон 26 </a:t>
            </a:r>
            <a:r>
              <a:rPr lang="ru-RU" sz="1650" b="1" dirty="0">
                <a:solidFill>
                  <a:srgbClr val="222266"/>
                </a:solidFill>
              </a:rPr>
              <a:t>марта 2003 г. № </a:t>
            </a:r>
            <a:r>
              <a:rPr lang="ru-RU" sz="1650" b="1" dirty="0" smtClean="0">
                <a:solidFill>
                  <a:srgbClr val="222266"/>
                </a:solidFill>
              </a:rPr>
              <a:t>35-ФЗ «</a:t>
            </a:r>
            <a:r>
              <a:rPr lang="ru-RU" sz="1650" b="1" dirty="0">
                <a:solidFill>
                  <a:srgbClr val="222266"/>
                </a:solidFill>
              </a:rPr>
              <a:t>Об электроэнергетике»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9362" y="3275781"/>
            <a:ext cx="4680520" cy="175432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точнена процедура проверки знаний требований к обеспечению                            надежности электроэнергетических систем, безопасности объектов электроэнергетики                                          и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энергопринимающих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установок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23056" y="3275781"/>
            <a:ext cx="4963410" cy="92333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 охраны труда и других обязательных требований, необходимых для выполнения профессиональных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 bwMode="auto">
          <a:xfrm>
            <a:off x="6282010" y="2267669"/>
            <a:ext cx="1008112" cy="1008112"/>
          </a:xfrm>
          <a:prstGeom prst="straightConnector1">
            <a:avLst/>
          </a:prstGeom>
          <a:solidFill>
            <a:schemeClr val="accent1"/>
          </a:solidFill>
          <a:ln w="9525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Прямая со стрелкой 20"/>
          <p:cNvCxnSpPr/>
          <p:nvPr/>
        </p:nvCxnSpPr>
        <p:spPr bwMode="auto">
          <a:xfrm flipH="1">
            <a:off x="2249562" y="2325886"/>
            <a:ext cx="1008112" cy="949895"/>
          </a:xfrm>
          <a:prstGeom prst="straightConnector1">
            <a:avLst/>
          </a:prstGeom>
          <a:solidFill>
            <a:schemeClr val="accent1"/>
          </a:solidFill>
          <a:ln w="9525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449362" y="5580037"/>
            <a:ext cx="9937103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работников к работе в электроэнергетике будет осуществляться комиссиями, 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формируемыми федеральным органом исполнительной власти, уполномоченным на осуществление 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энергетического надзора</a:t>
            </a:r>
          </a:p>
        </p:txBody>
      </p:sp>
    </p:spTree>
    <p:extLst>
      <p:ext uri="{BB962C8B-B14F-4D97-AF65-F5344CB8AC3E}">
        <p14:creationId xmlns:p14="http://schemas.microsoft.com/office/powerpoint/2010/main" val="242372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6719-E1EF-4585-A0C9-5E3C3D1A8013}" type="slidenum">
              <a:rPr lang="ru-RU" altLang="ru-RU" smtClean="0"/>
              <a:pPr/>
              <a:t>13</a:t>
            </a:fld>
            <a:endParaRPr lang="ru-RU" alt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0691813" cy="1108735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13654" y="193444"/>
            <a:ext cx="3438762" cy="645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 lvl="0"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</a:t>
            </a:r>
            <a:r>
              <a:rPr lang="ru-RU" sz="1199" b="1" dirty="0" smtClean="0">
                <a:ln w="0"/>
                <a:solidFill>
                  <a:srgbClr val="FFFFFF"/>
                </a:solidFill>
              </a:rPr>
              <a:t>,</a:t>
            </a:r>
          </a:p>
          <a:p>
            <a:pPr lvl="0">
              <a:defRPr/>
            </a:pPr>
            <a:r>
              <a:rPr lang="ru-RU" sz="1199" b="1" dirty="0" smtClean="0">
                <a:ln w="0"/>
                <a:solidFill>
                  <a:srgbClr val="FFFFFF"/>
                </a:solidFill>
              </a:rPr>
              <a:t> </a:t>
            </a:r>
            <a:r>
              <a:rPr lang="ru-RU" sz="1199" b="1" dirty="0">
                <a:ln w="0"/>
                <a:solidFill>
                  <a:srgbClr val="FFFFFF"/>
                </a:solidFill>
              </a:rPr>
              <a:t>технологическому и атомному надзору</a:t>
            </a:r>
            <a:endParaRPr lang="ru-RU" sz="1199" b="1" dirty="0">
              <a:ln w="0"/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92786" y="100725"/>
            <a:ext cx="5413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Федеральным законом от 26 июля 2026 г. № 250-ФЗ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внесены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изменения в Кодекс Российской Федерации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административных правонарушениях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345" y="1302179"/>
            <a:ext cx="102251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Законопроектом </a:t>
            </a:r>
            <a:r>
              <a:rPr lang="ru-RU" b="1" dirty="0">
                <a:solidFill>
                  <a:srgbClr val="002060"/>
                </a:solidFill>
              </a:rPr>
              <a:t>закреплена возможность освобождения </a:t>
            </a:r>
            <a:r>
              <a:rPr lang="ru-RU" b="1" dirty="0" smtClean="0">
                <a:solidFill>
                  <a:srgbClr val="002060"/>
                </a:solidFill>
              </a:rPr>
              <a:t>от </a:t>
            </a:r>
            <a:r>
              <a:rPr lang="ru-RU" b="1" dirty="0">
                <a:solidFill>
                  <a:srgbClr val="002060"/>
                </a:solidFill>
              </a:rPr>
              <a:t>административной </a:t>
            </a:r>
            <a:r>
              <a:rPr lang="ru-RU" b="1" dirty="0" smtClean="0">
                <a:solidFill>
                  <a:srgbClr val="002060"/>
                </a:solidFill>
              </a:rPr>
              <a:t>ответственности в </a:t>
            </a:r>
            <a:r>
              <a:rPr lang="ru-RU" b="1" dirty="0">
                <a:solidFill>
                  <a:srgbClr val="002060"/>
                </a:solidFill>
              </a:rPr>
              <a:t>случае заключения с контрольным надзорным) органом </a:t>
            </a:r>
            <a:r>
              <a:rPr lang="ru-RU" b="1" dirty="0" smtClean="0">
                <a:solidFill>
                  <a:srgbClr val="002060"/>
                </a:solidFill>
              </a:rPr>
              <a:t>соглашения о </a:t>
            </a:r>
            <a:r>
              <a:rPr lang="ru-RU" b="1" dirty="0">
                <a:solidFill>
                  <a:srgbClr val="002060"/>
                </a:solidFill>
              </a:rPr>
              <a:t>надлежащем </a:t>
            </a:r>
            <a:r>
              <a:rPr lang="ru-RU" b="1" dirty="0" smtClean="0">
                <a:solidFill>
                  <a:srgbClr val="002060"/>
                </a:solidFill>
              </a:rPr>
              <a:t>устранении </a:t>
            </a:r>
            <a:r>
              <a:rPr lang="ru-RU" b="1" dirty="0">
                <a:solidFill>
                  <a:srgbClr val="002060"/>
                </a:solidFill>
              </a:rPr>
              <a:t>выявленных нарушений обязательных требований и исполнения его условий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0194" y="2638891"/>
            <a:ext cx="4082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При этом есть важные ограничения: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9363" y="3347789"/>
            <a:ext cx="3348829" cy="3693319"/>
          </a:xfrm>
          <a:prstGeom prst="rect">
            <a:avLst/>
          </a:prstGeom>
          <a:solidFill>
            <a:srgbClr val="222266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Соглашение </a:t>
            </a:r>
            <a:r>
              <a:rPr lang="ru-RU" dirty="0">
                <a:solidFill>
                  <a:schemeClr val="bg1"/>
                </a:solidFill>
              </a:rPr>
              <a:t>должно быть заключено в порядке, который предусмотрен Федеральным </a:t>
            </a:r>
            <a:r>
              <a:rPr lang="ru-RU" dirty="0" smtClean="0">
                <a:solidFill>
                  <a:schemeClr val="bg1"/>
                </a:solidFill>
              </a:rPr>
              <a:t>законом                        от </a:t>
            </a:r>
            <a:r>
              <a:rPr lang="ru-RU" dirty="0">
                <a:solidFill>
                  <a:schemeClr val="bg1"/>
                </a:solidFill>
              </a:rPr>
              <a:t>31 июля 2020 года </a:t>
            </a:r>
            <a:r>
              <a:rPr lang="ru-RU" dirty="0" smtClean="0">
                <a:solidFill>
                  <a:schemeClr val="bg1"/>
                </a:solidFill>
              </a:rPr>
              <a:t>№ </a:t>
            </a:r>
            <a:r>
              <a:rPr lang="ru-RU" dirty="0">
                <a:solidFill>
                  <a:schemeClr val="bg1"/>
                </a:solidFill>
              </a:rPr>
              <a:t>248-ФЗ </a:t>
            </a:r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>
                <a:solidFill>
                  <a:schemeClr val="bg1"/>
                </a:solidFill>
              </a:rPr>
              <a:t>О государственном контроле (надзоре</a:t>
            </a:r>
            <a:r>
              <a:rPr lang="ru-RU" dirty="0" smtClean="0">
                <a:solidFill>
                  <a:schemeClr val="bg1"/>
                </a:solidFill>
              </a:rPr>
              <a:t>)                                </a:t>
            </a:r>
            <a:r>
              <a:rPr lang="ru-RU" dirty="0">
                <a:solidFill>
                  <a:schemeClr val="bg1"/>
                </a:solidFill>
              </a:rPr>
              <a:t>и муниципальном </a:t>
            </a:r>
            <a:r>
              <a:rPr lang="ru-RU" dirty="0" smtClean="0">
                <a:solidFill>
                  <a:schemeClr val="bg1"/>
                </a:solidFill>
              </a:rPr>
              <a:t>контроле                </a:t>
            </a:r>
            <a:r>
              <a:rPr lang="ru-RU" dirty="0">
                <a:solidFill>
                  <a:schemeClr val="bg1"/>
                </a:solidFill>
              </a:rPr>
              <a:t>в Российской Федерации</a:t>
            </a:r>
            <a:r>
              <a:rPr lang="ru-RU" dirty="0" smtClean="0">
                <a:solidFill>
                  <a:schemeClr val="bg1"/>
                </a:solidFill>
              </a:rPr>
              <a:t>»,                  </a:t>
            </a:r>
            <a:r>
              <a:rPr lang="ru-RU" dirty="0">
                <a:solidFill>
                  <a:schemeClr val="bg1"/>
                </a:solidFill>
              </a:rPr>
              <a:t>а также </a:t>
            </a:r>
            <a:r>
              <a:rPr lang="ru-RU" dirty="0" smtClean="0">
                <a:solidFill>
                  <a:schemeClr val="bg1"/>
                </a:solidFill>
              </a:rPr>
              <a:t>принятыми                              </a:t>
            </a:r>
            <a:r>
              <a:rPr lang="ru-RU" dirty="0">
                <a:solidFill>
                  <a:schemeClr val="bg1"/>
                </a:solidFill>
              </a:rPr>
              <a:t>в соответствии с ними постановлениями Правительства РФ.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65786" y="3347789"/>
            <a:ext cx="2880320" cy="3139321"/>
          </a:xfrm>
          <a:prstGeom prst="rect">
            <a:avLst/>
          </a:prstGeom>
          <a:solidFill>
            <a:srgbClr val="222266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Освобождение </a:t>
            </a:r>
            <a:r>
              <a:rPr lang="ru-RU" smtClean="0">
                <a:solidFill>
                  <a:schemeClr val="bg1"/>
                </a:solidFill>
              </a:rPr>
              <a:t>от ответственности </a:t>
            </a:r>
            <a:r>
              <a:rPr lang="ru-RU" dirty="0">
                <a:solidFill>
                  <a:schemeClr val="bg1"/>
                </a:solidFill>
              </a:rPr>
              <a:t>не применяется, если ходатайство о заключении соглашения подано после того, как материалы дела направлены судье, в орган или должностному лицу, уполномоченным его рассматривать.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13700" y="3347788"/>
            <a:ext cx="2700758" cy="3139321"/>
          </a:xfrm>
          <a:prstGeom prst="rect">
            <a:avLst/>
          </a:prstGeom>
          <a:solidFill>
            <a:srgbClr val="222266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Также </a:t>
            </a:r>
            <a:r>
              <a:rPr lang="ru-RU" dirty="0">
                <a:solidFill>
                  <a:schemeClr val="bg1"/>
                </a:solidFill>
              </a:rPr>
              <a:t>правило </a:t>
            </a:r>
            <a:r>
              <a:rPr lang="ru-RU" dirty="0" smtClean="0">
                <a:solidFill>
                  <a:schemeClr val="bg1"/>
                </a:solidFill>
              </a:rPr>
              <a:t>                      не </a:t>
            </a:r>
            <a:r>
              <a:rPr lang="ru-RU" dirty="0">
                <a:solidFill>
                  <a:schemeClr val="bg1"/>
                </a:solidFill>
              </a:rPr>
              <a:t>действует, если лицо ранее не исполнило </a:t>
            </a:r>
            <a:r>
              <a:rPr lang="ru-RU" dirty="0" smtClean="0">
                <a:solidFill>
                  <a:schemeClr val="bg1"/>
                </a:solidFill>
              </a:rPr>
              <a:t>соглашение </a:t>
            </a:r>
            <a:r>
              <a:rPr lang="ru-RU" dirty="0">
                <a:solidFill>
                  <a:schemeClr val="bg1"/>
                </a:solidFill>
              </a:rPr>
              <a:t>или расторгло его до истечения срока из-за неисполнения условий, а затем совершило аналогичное правонарушение. </a:t>
            </a:r>
          </a:p>
          <a:p>
            <a:endParaRPr lang="ru-RU" dirty="0"/>
          </a:p>
        </p:txBody>
      </p:sp>
      <p:cxnSp>
        <p:nvCxnSpPr>
          <p:cNvPr id="22" name="Прямая со стрелкой 21"/>
          <p:cNvCxnSpPr/>
          <p:nvPr/>
        </p:nvCxnSpPr>
        <p:spPr bwMode="auto">
          <a:xfrm flipH="1">
            <a:off x="1529482" y="3008223"/>
            <a:ext cx="360040" cy="267558"/>
          </a:xfrm>
          <a:prstGeom prst="straightConnector1">
            <a:avLst/>
          </a:prstGeom>
          <a:solidFill>
            <a:schemeClr val="accent1"/>
          </a:solidFill>
          <a:ln w="9525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Прямая со стрелкой 23"/>
          <p:cNvCxnSpPr/>
          <p:nvPr/>
        </p:nvCxnSpPr>
        <p:spPr bwMode="auto">
          <a:xfrm>
            <a:off x="4265786" y="2915741"/>
            <a:ext cx="286630" cy="360040"/>
          </a:xfrm>
          <a:prstGeom prst="straightConnector1">
            <a:avLst/>
          </a:prstGeom>
          <a:solidFill>
            <a:schemeClr val="accent1"/>
          </a:solidFill>
          <a:ln w="9525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Прямая со стрелкой 25"/>
          <p:cNvCxnSpPr/>
          <p:nvPr/>
        </p:nvCxnSpPr>
        <p:spPr bwMode="auto">
          <a:xfrm>
            <a:off x="4552416" y="3008223"/>
            <a:ext cx="3110050" cy="267558"/>
          </a:xfrm>
          <a:prstGeom prst="straightConnector1">
            <a:avLst/>
          </a:prstGeom>
          <a:solidFill>
            <a:schemeClr val="accent1"/>
          </a:solidFill>
          <a:ln w="9525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4958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Прямая со стрелкой 32">
            <a:extLst>
              <a:ext uri="{FF2B5EF4-FFF2-40B4-BE49-F238E27FC236}">
                <a16:creationId xmlns="" xmlns:a16="http://schemas.microsoft.com/office/drawing/2014/main" id="{7E863CBC-1494-4950-B94C-2B5F7EF452B6}"/>
              </a:ext>
            </a:extLst>
          </p:cNvPr>
          <p:cNvCxnSpPr>
            <a:cxnSpLocks/>
            <a:stCxn id="30" idx="3"/>
            <a:endCxn id="37" idx="1"/>
          </p:cNvCxnSpPr>
          <p:nvPr/>
        </p:nvCxnSpPr>
        <p:spPr bwMode="auto">
          <a:xfrm>
            <a:off x="4092718" y="2136386"/>
            <a:ext cx="2333310" cy="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C85D558-F42B-4378-894F-E7F5D5A86C70}"/>
              </a:ext>
            </a:extLst>
          </p:cNvPr>
          <p:cNvSpPr/>
          <p:nvPr/>
        </p:nvSpPr>
        <p:spPr bwMode="auto">
          <a:xfrm>
            <a:off x="344192" y="1622560"/>
            <a:ext cx="3748526" cy="1027651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Подача документов </a:t>
            </a:r>
          </a:p>
        </p:txBody>
      </p:sp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2716"/>
            <a:ext cx="6282015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75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 Изменения в Федеральный закон от 21 июля 1997 г. </a:t>
            </a:r>
            <a:br>
              <a:rPr lang="ru-RU" altLang="ru-RU" sz="175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75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№ 116-ФЗ «О промышленной безопасности опасных производственных объектов»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14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5C1C2117-C434-4375-AFDE-098D475745BC}"/>
              </a:ext>
            </a:extLst>
          </p:cNvPr>
          <p:cNvSpPr/>
          <p:nvPr/>
        </p:nvSpPr>
        <p:spPr bwMode="auto">
          <a:xfrm>
            <a:off x="6426028" y="1622560"/>
            <a:ext cx="3930965" cy="1027651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Заключения ЭПБ и декларации промышленной безопасности — </a:t>
            </a:r>
            <a:r>
              <a:rPr lang="ru-RU" b="1" u="sng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только в электронном виде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3B11934-80C6-4743-9641-229B42D30435}"/>
              </a:ext>
            </a:extLst>
          </p:cNvPr>
          <p:cNvSpPr txBox="1"/>
          <p:nvPr/>
        </p:nvSpPr>
        <p:spPr>
          <a:xfrm>
            <a:off x="6370633" y="2702911"/>
            <a:ext cx="40417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C00000"/>
                </a:solidFill>
                <a:latin typeface="+mn-lt"/>
              </a:rPr>
              <a:t>Исключение: документы с государственной тайной или информацией ограниченного доступа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9B3B24F2-BA61-4AED-B086-0A19AC3606E8}"/>
              </a:ext>
            </a:extLst>
          </p:cNvPr>
          <p:cNvCxnSpPr>
            <a:cxnSpLocks/>
            <a:stCxn id="31" idx="3"/>
          </p:cNvCxnSpPr>
          <p:nvPr/>
        </p:nvCxnSpPr>
        <p:spPr bwMode="auto">
          <a:xfrm>
            <a:off x="4092717" y="5288730"/>
            <a:ext cx="1022639" cy="0"/>
          </a:xfrm>
          <a:prstGeom prst="line">
            <a:avLst/>
          </a:prstGeom>
          <a:solidFill>
            <a:schemeClr val="accent1"/>
          </a:solidFill>
          <a:ln w="57150" cap="sq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4E662375-55AF-4FBD-A7FA-0BC2B676FB6D}"/>
              </a:ext>
            </a:extLst>
          </p:cNvPr>
          <p:cNvCxnSpPr>
            <a:cxnSpLocks/>
          </p:cNvCxnSpPr>
          <p:nvPr/>
        </p:nvCxnSpPr>
        <p:spPr bwMode="auto">
          <a:xfrm flipV="1">
            <a:off x="5122420" y="4568650"/>
            <a:ext cx="0" cy="1393025"/>
          </a:xfrm>
          <a:prstGeom prst="line">
            <a:avLst/>
          </a:prstGeom>
          <a:solidFill>
            <a:schemeClr val="accent1"/>
          </a:solidFill>
          <a:ln w="57150" cap="sq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31131743-AF7A-46E1-AAB4-1B5893813CAA}"/>
              </a:ext>
            </a:extLst>
          </p:cNvPr>
          <p:cNvSpPr/>
          <p:nvPr/>
        </p:nvSpPr>
        <p:spPr bwMode="auto">
          <a:xfrm>
            <a:off x="344190" y="4774906"/>
            <a:ext cx="3748527" cy="1027647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Ведение государственных реестров</a:t>
            </a:r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="" xmlns:a16="http://schemas.microsoft.com/office/drawing/2014/main" id="{64B95991-5683-4CB5-AF76-6C2E573A17AB}"/>
              </a:ext>
            </a:extLst>
          </p:cNvPr>
          <p:cNvCxnSpPr>
            <a:cxnSpLocks/>
            <a:endCxn id="50" idx="1"/>
          </p:cNvCxnSpPr>
          <p:nvPr/>
        </p:nvCxnSpPr>
        <p:spPr bwMode="auto">
          <a:xfrm>
            <a:off x="5122420" y="4533649"/>
            <a:ext cx="1303608" cy="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Прямая со стрелкой 40">
            <a:extLst>
              <a:ext uri="{FF2B5EF4-FFF2-40B4-BE49-F238E27FC236}">
                <a16:creationId xmlns="" xmlns:a16="http://schemas.microsoft.com/office/drawing/2014/main" id="{FC3D83D8-0F76-4242-81E0-F688BD5FD3DD}"/>
              </a:ext>
            </a:extLst>
          </p:cNvPr>
          <p:cNvCxnSpPr>
            <a:cxnSpLocks/>
            <a:endCxn id="51" idx="1"/>
          </p:cNvCxnSpPr>
          <p:nvPr/>
        </p:nvCxnSpPr>
        <p:spPr bwMode="auto">
          <a:xfrm flipV="1">
            <a:off x="5129485" y="5961674"/>
            <a:ext cx="1302794" cy="1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8915B180-B71F-42A4-98E4-89FD7D3665EF}"/>
              </a:ext>
            </a:extLst>
          </p:cNvPr>
          <p:cNvSpPr/>
          <p:nvPr/>
        </p:nvSpPr>
        <p:spPr bwMode="auto">
          <a:xfrm>
            <a:off x="6426028" y="4019825"/>
            <a:ext cx="3921594" cy="1027647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600" b="1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 01.09.2026 в соответствии </a:t>
            </a:r>
            <a:br>
              <a:rPr lang="ru-RU" sz="16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 административным регламентом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D6C20086-288F-4B73-AF1F-FF7B2978D0ED}"/>
              </a:ext>
            </a:extLst>
          </p:cNvPr>
          <p:cNvSpPr/>
          <p:nvPr/>
        </p:nvSpPr>
        <p:spPr bwMode="auto">
          <a:xfrm>
            <a:off x="6432279" y="5447850"/>
            <a:ext cx="3921594" cy="1027647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 01.09.2026 в порядке, установленном Ростехнадзором</a:t>
            </a:r>
            <a:endParaRPr lang="ru-RU" sz="1600" b="1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00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510" y="2466035"/>
            <a:ext cx="9144793" cy="2627604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5DA-93A2-42F4-A2E6-7BEE9F1B80F9}" type="slidenum">
              <a:rPr lang="ru-RU" altLang="ru-RU" smtClean="0"/>
              <a:pPr/>
              <a:t>15</a:t>
            </a:fld>
            <a:endParaRPr lang="ru-RU" alt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0691813" cy="1108735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63889" y="193059"/>
            <a:ext cx="373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3743429"/>
            <a:ext cx="10691813" cy="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4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в Федеральный закон от 31 июля 2020 г.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№ 248-ФЗ «О государственном контроле (надзоре)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 муниципальном контроле в Российской Федерации»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2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8245E64-6344-41B2-A7F3-0EB52280099F}"/>
              </a:ext>
            </a:extLst>
          </p:cNvPr>
          <p:cNvSpPr/>
          <p:nvPr/>
        </p:nvSpPr>
        <p:spPr bwMode="auto">
          <a:xfrm>
            <a:off x="318196" y="1480620"/>
            <a:ext cx="10055416" cy="837667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Продолжается цифровизация и интеграция с ЕПГУ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EDC487-F9B2-4488-8568-C27B24EAB7A0}"/>
              </a:ext>
            </a:extLst>
          </p:cNvPr>
          <p:cNvSpPr txBox="1"/>
          <p:nvPr/>
        </p:nvSpPr>
        <p:spPr>
          <a:xfrm>
            <a:off x="318196" y="2550264"/>
            <a:ext cx="10055416" cy="433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Статья 21 дополнена пунктом 1.1 </a:t>
            </a: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Решения о проведении профилактического визита либо КНМ, предусматривающего взаимодействие с контролируемым лицом, а также акты </a:t>
            </a:r>
            <a:b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 предписания об устранении выявленных нарушений, составленные по итогам указанных мероприятий, оформляются посредством внесения сведений о них </a:t>
            </a:r>
            <a:b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ЕРКНМ и их подписания. </a:t>
            </a:r>
            <a: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Для оформления указанных решений, актов </a:t>
            </a:r>
            <a:b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 предписаний отдельное формирование документа не требуется</a:t>
            </a: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endParaRPr lang="ru-RU" sz="1000" b="1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Часть 4 статьи 49 </a:t>
            </a: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Контролируемое лицо вправе после получения предостережения </a:t>
            </a:r>
            <a:b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 недопустимости нарушения обязательных требований подать в контрольный (надзорный) орган возражение в отношении указанного предостережения, </a:t>
            </a:r>
            <a:b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том числе посредством ЕПГУ</a:t>
            </a:r>
          </a:p>
        </p:txBody>
      </p:sp>
    </p:spTree>
    <p:extLst>
      <p:ext uri="{BB962C8B-B14F-4D97-AF65-F5344CB8AC3E}">
        <p14:creationId xmlns:p14="http://schemas.microsoft.com/office/powerpoint/2010/main" val="887314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в Федеральный закон от 31 июля 2020 г.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№ 248-ФЗ «О государственном контроле (надзоре)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 муниципальном контроле в Российской Федерации»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3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8245E64-6344-41B2-A7F3-0EB52280099F}"/>
              </a:ext>
            </a:extLst>
          </p:cNvPr>
          <p:cNvSpPr/>
          <p:nvPr/>
        </p:nvSpPr>
        <p:spPr bwMode="auto">
          <a:xfrm>
            <a:off x="318196" y="1480620"/>
            <a:ext cx="10055416" cy="837667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Продолжается цифровизация и интеграция с ЕПГУ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EDC487-F9B2-4488-8568-C27B24EAB7A0}"/>
              </a:ext>
            </a:extLst>
          </p:cNvPr>
          <p:cNvSpPr txBox="1"/>
          <p:nvPr/>
        </p:nvSpPr>
        <p:spPr>
          <a:xfrm>
            <a:off x="318198" y="3059757"/>
            <a:ext cx="10055416" cy="3016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Статья 50 </a:t>
            </a: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Консультирование контролируемых лиц и их представителей может теперь проводиться по их обращениям, направленным </a:t>
            </a:r>
            <a: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том числе посредством ЕПГУ, </a:t>
            </a:r>
            <a:b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а также дистанционно с использованием приложения </a:t>
            </a:r>
            <a:r>
              <a:rPr lang="ru-RU" b="1" dirty="0" smtClean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«Мобильный </a:t>
            </a:r>
            <a: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инспектор</a:t>
            </a:r>
            <a:r>
              <a:rPr lang="ru-RU" b="1" dirty="0" smtClean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b="1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endParaRPr lang="ru-RU" sz="1000" b="1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Статья 72 дополнена пунктом 1.1 </a:t>
            </a: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ходе документарной проверки документы могут представляться контролируемыми лицами </a:t>
            </a:r>
            <a: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 использованием ЕПГУ или мобильного приложения «Инспектор</a:t>
            </a:r>
            <a:r>
              <a:rPr lang="ru-RU" b="1" dirty="0" smtClean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b="1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179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в Федеральный закон от 31 июля 2020 г.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№ 248-ФЗ «О государственном контроле (надзоре)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 муниципальном контроле в Российской Федерации»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4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EDC487-F9B2-4488-8568-C27B24EAB7A0}"/>
              </a:ext>
            </a:extLst>
          </p:cNvPr>
          <p:cNvSpPr txBox="1"/>
          <p:nvPr/>
        </p:nvSpPr>
        <p:spPr>
          <a:xfrm>
            <a:off x="887835" y="3701877"/>
            <a:ext cx="8916143" cy="12491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Часть 3 статьи 24 дополнена предложением о том, </a:t>
            </a:r>
            <a:br>
              <a:rPr lang="ru-RU" sz="2400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что объект контроля считается отнесенным к одной </a:t>
            </a:r>
            <a:br>
              <a:rPr lang="ru-RU" sz="2400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из категорий риска после внесения сведений в ЕРВК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0B0708B-3126-424A-A33B-677C83F047F9}"/>
              </a:ext>
            </a:extLst>
          </p:cNvPr>
          <p:cNvSpPr/>
          <p:nvPr/>
        </p:nvSpPr>
        <p:spPr bwMode="auto">
          <a:xfrm>
            <a:off x="318196" y="1478774"/>
            <a:ext cx="10055416" cy="1108734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2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Изменен порядок отнесения объектов к категориям риска</a:t>
            </a:r>
          </a:p>
        </p:txBody>
      </p:sp>
    </p:spTree>
    <p:extLst>
      <p:ext uri="{BB962C8B-B14F-4D97-AF65-F5344CB8AC3E}">
        <p14:creationId xmlns:p14="http://schemas.microsoft.com/office/powerpoint/2010/main" val="20722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в Федеральный закон от 31 июля 2020 г.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№ 248-ФЗ «О государственном контроле (надзоре)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 муниципальном контроле в Российской Федерации»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5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8245E64-6344-41B2-A7F3-0EB52280099F}"/>
              </a:ext>
            </a:extLst>
          </p:cNvPr>
          <p:cNvSpPr/>
          <p:nvPr/>
        </p:nvSpPr>
        <p:spPr bwMode="auto">
          <a:xfrm>
            <a:off x="318198" y="1451166"/>
            <a:ext cx="10055416" cy="96051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Изменяется порядок, предусматривающий возможность замены плановых проверок на обязательный профилактический визит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EDC487-F9B2-4488-8568-C27B24EAB7A0}"/>
              </a:ext>
            </a:extLst>
          </p:cNvPr>
          <p:cNvSpPr txBox="1"/>
          <p:nvPr/>
        </p:nvSpPr>
        <p:spPr>
          <a:xfrm>
            <a:off x="318198" y="2984157"/>
            <a:ext cx="10055415" cy="3327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Часть 3 статьи 25</a:t>
            </a: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онтрольный (надзорный) орган вправе провести вместо плановой проверки в отношении объектов, отнесенных к категориям высокого и чрезвычайно высокого риска, обязательный профилактический визит </a:t>
            </a:r>
            <a:r>
              <a:rPr lang="ru-RU" sz="2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случаях, </a:t>
            </a:r>
            <a:r>
              <a:rPr lang="ru-RU" sz="2400" b="1" u="sng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установленных положением о виде контроля</a:t>
            </a:r>
            <a:r>
              <a:rPr lang="ru-RU" sz="2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этом </a:t>
            </a:r>
            <a:r>
              <a:rPr lang="ru-RU" sz="2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обязательный профилактический визит может быть проведен не более одного раза в год</a:t>
            </a:r>
          </a:p>
        </p:txBody>
      </p:sp>
    </p:spTree>
    <p:extLst>
      <p:ext uri="{BB962C8B-B14F-4D97-AF65-F5344CB8AC3E}">
        <p14:creationId xmlns:p14="http://schemas.microsoft.com/office/powerpoint/2010/main" val="200423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в Федеральный закон от 31 июля 2020 г.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№ 248-ФЗ «О государственном контроле (надзоре)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 муниципальном контроле в Российской Федерации»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6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8245E64-6344-41B2-A7F3-0EB52280099F}"/>
              </a:ext>
            </a:extLst>
          </p:cNvPr>
          <p:cNvSpPr/>
          <p:nvPr/>
        </p:nvSpPr>
        <p:spPr bwMode="auto">
          <a:xfrm>
            <a:off x="318196" y="1285855"/>
            <a:ext cx="10055416" cy="855598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Дорабатываются механизмы проведения </a:t>
            </a:r>
            <a:b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обязательных профилактических визитов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EDC487-F9B2-4488-8568-C27B24EAB7A0}"/>
              </a:ext>
            </a:extLst>
          </p:cNvPr>
          <p:cNvSpPr txBox="1"/>
          <p:nvPr/>
        </p:nvSpPr>
        <p:spPr>
          <a:xfrm>
            <a:off x="318196" y="2243926"/>
            <a:ext cx="10055416" cy="1062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Часть 3 статьи 52.1</a:t>
            </a: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проведении обязательного профилактического визита контролируемое лицо </a:t>
            </a:r>
            <a: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уведомляется не позднее чем за 24 часа до его начала</a:t>
            </a:r>
            <a:endParaRPr lang="ru-RU" sz="500" b="1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0A1B21E2-559C-41C8-A0AA-D988576F81D8}"/>
              </a:ext>
            </a:extLst>
          </p:cNvPr>
          <p:cNvSpPr/>
          <p:nvPr/>
        </p:nvSpPr>
        <p:spPr bwMode="auto">
          <a:xfrm>
            <a:off x="342789" y="3367612"/>
            <a:ext cx="10055416" cy="782535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Отдельно определены случаи проведения КНМ </a:t>
            </a:r>
            <a:b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без согласования с прокуратурой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7F44B99-018F-49D0-9D13-9F0D87232BF3}"/>
              </a:ext>
            </a:extLst>
          </p:cNvPr>
          <p:cNvSpPr txBox="1"/>
          <p:nvPr/>
        </p:nvSpPr>
        <p:spPr>
          <a:xfrm>
            <a:off x="222428" y="4305981"/>
            <a:ext cx="10246951" cy="2840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Частью 1.1 статьи 95 определены случаи проведения КНМ в целях оценки исполнения ранее принятых решений, не требующие согласования с органами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прокуратуры.</a:t>
            </a:r>
            <a:endParaRPr lang="ru-RU" sz="500" b="1" dirty="0">
              <a:solidFill>
                <a:srgbClr val="00206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частности, без согласования с прокурором может быть оценено исполнение предписаний, выданных по результатам проверок, проведенных на основании поручений Президента Российской Федерации, Правительства Российской Федерации,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требований </a:t>
            </a: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прокурора, а также наступление события, указанного в программе проверок, если федеральным законом о виде контроля установлено, что КНМ проводятся на основании программы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проверок.</a:t>
            </a:r>
            <a:endParaRPr lang="ru-RU" b="1" dirty="0">
              <a:solidFill>
                <a:srgbClr val="00206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9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в Федеральный закон от 31 июля 2020 г.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№ 248-ФЗ «О государственном контроле (надзоре)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 муниципальном контроле в Российской Федерации»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7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8245E64-6344-41B2-A7F3-0EB52280099F}"/>
              </a:ext>
            </a:extLst>
          </p:cNvPr>
          <p:cNvSpPr/>
          <p:nvPr/>
        </p:nvSpPr>
        <p:spPr bwMode="auto">
          <a:xfrm>
            <a:off x="318196" y="1475581"/>
            <a:ext cx="10055416" cy="1008112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Предусмотрена возможность участия представителей СРО </a:t>
            </a:r>
            <a:b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при проведении КНМ в отношении его членов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EDC487-F9B2-4488-8568-C27B24EAB7A0}"/>
              </a:ext>
            </a:extLst>
          </p:cNvPr>
          <p:cNvSpPr txBox="1"/>
          <p:nvPr/>
        </p:nvSpPr>
        <p:spPr>
          <a:xfrm>
            <a:off x="318196" y="2879740"/>
            <a:ext cx="10055416" cy="4038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Статья 65 дополнена частью 15</a:t>
            </a: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проведения в отношении членов саморегулируемой организации, для которых членство в саморегулируемой организации является обязательным, контрольные (надзорные) органы обязаны уведомить об этом саморегулируемую организацию </a:t>
            </a:r>
            <a:r>
              <a:rPr lang="ru-RU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не менее чем за 24 часа до даты начала проведения проверки</a:t>
            </a: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за исключением плановых проверок; проверок, проводимых при возникновении чрезвычайных ситуаций природного и (или) техногенного характера, эпидемий, эпизоотий; а также проверок, когда признаки нарушений выявлены </a:t>
            </a:r>
            <a:b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 использованием технических средств, работающих в автоматическом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режиме. </a:t>
            </a:r>
            <a:endParaRPr lang="ru-RU" b="1" dirty="0">
              <a:solidFill>
                <a:srgbClr val="00206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endParaRPr lang="ru-RU" sz="500" b="1" dirty="0">
              <a:solidFill>
                <a:srgbClr val="00206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Пунктом 5 части 1 статьи 29 предусмотрена возможность присутствия представителей СРО при проведении КНМ в отношении </a:t>
            </a:r>
            <a:r>
              <a:rPr lang="ru-RU" b="1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членов этой саморегулируемой </a:t>
            </a:r>
            <a:r>
              <a:rPr lang="ru-RU" b="1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организации.</a:t>
            </a:r>
            <a:endParaRPr lang="ru-RU" b="1" dirty="0">
              <a:solidFill>
                <a:srgbClr val="00206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23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в Федеральный закон от 31 июля 2020 г.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№ 248-ФЗ «О государственном контроле (надзоре)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 муниципальном контроле в Российской Федерации»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8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8245E64-6344-41B2-A7F3-0EB52280099F}"/>
              </a:ext>
            </a:extLst>
          </p:cNvPr>
          <p:cNvSpPr/>
          <p:nvPr/>
        </p:nvSpPr>
        <p:spPr bwMode="auto">
          <a:xfrm>
            <a:off x="318196" y="1475581"/>
            <a:ext cx="10055416" cy="1008112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Предусмотрена сокращенная продолжительность проверки  для социально-ориентированных некоммерческих организаций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EDC487-F9B2-4488-8568-C27B24EAB7A0}"/>
              </a:ext>
            </a:extLst>
          </p:cNvPr>
          <p:cNvSpPr txBox="1"/>
          <p:nvPr/>
        </p:nvSpPr>
        <p:spPr>
          <a:xfrm>
            <a:off x="318196" y="3423809"/>
            <a:ext cx="10055416" cy="1973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Статья 73 дополнена частью 7.1 </a:t>
            </a:r>
          </a:p>
          <a:p>
            <a:pPr indent="36000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Максимальная продолжительность выездной проверки в отношении социально ориентированных некоммерческих организаций, среднесписочная численность работников которых за предшествующий календарный год не превышает предельных значений для субъектов малого и среднего предпринимательства, устанавливается как для субъектов малого и среднего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предпринимательства.</a:t>
            </a:r>
            <a:endParaRPr lang="ru-RU" b="1" dirty="0">
              <a:solidFill>
                <a:srgbClr val="00206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35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Соединитель: уступ 42">
            <a:extLst>
              <a:ext uri="{FF2B5EF4-FFF2-40B4-BE49-F238E27FC236}">
                <a16:creationId xmlns="" xmlns:a16="http://schemas.microsoft.com/office/drawing/2014/main" id="{B0F6763A-C18A-476E-AECB-C7FA605787E9}"/>
              </a:ext>
            </a:extLst>
          </p:cNvPr>
          <p:cNvCxnSpPr>
            <a:cxnSpLocks/>
            <a:stCxn id="9" idx="2"/>
            <a:endCxn id="22" idx="1"/>
          </p:cNvCxnSpPr>
          <p:nvPr/>
        </p:nvCxnSpPr>
        <p:spPr bwMode="auto">
          <a:xfrm rot="16200000" flipH="1">
            <a:off x="974760" y="3010598"/>
            <a:ext cx="3306262" cy="1629060"/>
          </a:xfrm>
          <a:prstGeom prst="bentConnector2">
            <a:avLst/>
          </a:prstGeom>
          <a:solidFill>
            <a:schemeClr val="accent1"/>
          </a:solidFill>
          <a:ln w="38100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6" name="Соединитель: уступ 45">
            <a:extLst>
              <a:ext uri="{FF2B5EF4-FFF2-40B4-BE49-F238E27FC236}">
                <a16:creationId xmlns="" xmlns:a16="http://schemas.microsoft.com/office/drawing/2014/main" id="{5EDBF27B-7D3B-4182-9F51-D97D3A2AB402}"/>
              </a:ext>
            </a:extLst>
          </p:cNvPr>
          <p:cNvCxnSpPr>
            <a:cxnSpLocks/>
            <a:stCxn id="9" idx="2"/>
            <a:endCxn id="20" idx="1"/>
          </p:cNvCxnSpPr>
          <p:nvPr/>
        </p:nvCxnSpPr>
        <p:spPr bwMode="auto">
          <a:xfrm rot="16200000" flipH="1">
            <a:off x="1623516" y="2361841"/>
            <a:ext cx="2010176" cy="1630487"/>
          </a:xfrm>
          <a:prstGeom prst="bentConnector2">
            <a:avLst/>
          </a:prstGeom>
          <a:solidFill>
            <a:schemeClr val="accent1"/>
          </a:solidFill>
          <a:ln w="38100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9" name="Соединитель: уступ 48">
            <a:extLst>
              <a:ext uri="{FF2B5EF4-FFF2-40B4-BE49-F238E27FC236}">
                <a16:creationId xmlns="" xmlns:a16="http://schemas.microsoft.com/office/drawing/2014/main" id="{95D3D2C1-0675-48E6-8A63-2BCB42828874}"/>
              </a:ext>
            </a:extLst>
          </p:cNvPr>
          <p:cNvCxnSpPr>
            <a:cxnSpLocks/>
            <a:stCxn id="9" idx="2"/>
            <a:endCxn id="19" idx="1"/>
          </p:cNvCxnSpPr>
          <p:nvPr/>
        </p:nvCxnSpPr>
        <p:spPr bwMode="auto">
          <a:xfrm rot="16200000" flipH="1">
            <a:off x="1949599" y="2035758"/>
            <a:ext cx="1358480" cy="1630957"/>
          </a:xfrm>
          <a:prstGeom prst="bentConnector2">
            <a:avLst/>
          </a:prstGeom>
          <a:solidFill>
            <a:schemeClr val="accent1"/>
          </a:solidFill>
          <a:ln w="38100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2" name="Соединитель: уступ 51">
            <a:extLst>
              <a:ext uri="{FF2B5EF4-FFF2-40B4-BE49-F238E27FC236}">
                <a16:creationId xmlns="" xmlns:a16="http://schemas.microsoft.com/office/drawing/2014/main" id="{482ACFD9-E5A3-4B9D-9FEF-1C8801C5F556}"/>
              </a:ext>
            </a:extLst>
          </p:cNvPr>
          <p:cNvCxnSpPr>
            <a:cxnSpLocks/>
            <a:stCxn id="9" idx="2"/>
            <a:endCxn id="12" idx="1"/>
          </p:cNvCxnSpPr>
          <p:nvPr/>
        </p:nvCxnSpPr>
        <p:spPr bwMode="auto">
          <a:xfrm rot="16200000" flipH="1">
            <a:off x="2308401" y="1676957"/>
            <a:ext cx="645027" cy="1635106"/>
          </a:xfrm>
          <a:prstGeom prst="bentConnector2">
            <a:avLst/>
          </a:prstGeom>
          <a:solidFill>
            <a:schemeClr val="accent1"/>
          </a:solidFill>
          <a:ln w="38100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Соединитель: уступ 31">
            <a:extLst>
              <a:ext uri="{FF2B5EF4-FFF2-40B4-BE49-F238E27FC236}">
                <a16:creationId xmlns="" xmlns:a16="http://schemas.microsoft.com/office/drawing/2014/main" id="{CA7B8D0D-BF13-4728-BF16-6714CA995617}"/>
              </a:ext>
            </a:extLst>
          </p:cNvPr>
          <p:cNvCxnSpPr>
            <a:cxnSpLocks/>
            <a:stCxn id="9" idx="2"/>
            <a:endCxn id="23" idx="1"/>
          </p:cNvCxnSpPr>
          <p:nvPr/>
        </p:nvCxnSpPr>
        <p:spPr bwMode="auto">
          <a:xfrm rot="16200000" flipH="1">
            <a:off x="630028" y="3355330"/>
            <a:ext cx="3995727" cy="1629060"/>
          </a:xfrm>
          <a:prstGeom prst="bentConnector2">
            <a:avLst/>
          </a:prstGeom>
          <a:solidFill>
            <a:schemeClr val="accent1"/>
          </a:solidFill>
          <a:ln w="38100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5" name="Рисунок 14">
            <a:extLst>
              <a:ext uri="{FF2B5EF4-FFF2-40B4-BE49-F238E27FC236}">
                <a16:creationId xmlns="" xmlns:a16="http://schemas.microsoft.com/office/drawing/2014/main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5232C6-7C0D-4763-9065-C3389D412891}"/>
              </a:ext>
            </a:extLst>
          </p:cNvPr>
          <p:cNvSpPr txBox="1"/>
          <p:nvPr/>
        </p:nvSpPr>
        <p:spPr>
          <a:xfrm>
            <a:off x="889543" y="236720"/>
            <a:ext cx="3633787" cy="6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199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="" xmlns:a16="http://schemas.microsoft.com/office/drawing/2014/main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3" y="185034"/>
            <a:ext cx="630498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="" xmlns:a16="http://schemas.microsoft.com/office/drawing/2014/main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1" y="-29200"/>
            <a:ext cx="6282015" cy="1108734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5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 Правительства Российской Федерации </a:t>
            </a:r>
            <a:br>
              <a:rPr lang="ru-RU" altLang="ru-RU" sz="165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5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3 сентября 2025 г. № 1363 «О регистрации опасных производственных объектов в государственном реестре опасных производственных объектов»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="" xmlns:a16="http://schemas.microsoft.com/office/drawing/2014/main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7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9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8245E64-6344-41B2-A7F3-0EB52280099F}"/>
              </a:ext>
            </a:extLst>
          </p:cNvPr>
          <p:cNvSpPr/>
          <p:nvPr/>
        </p:nvSpPr>
        <p:spPr bwMode="auto">
          <a:xfrm>
            <a:off x="242037" y="1334330"/>
            <a:ext cx="3142647" cy="837667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Постановлением </a:t>
            </a:r>
            <a:b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№ 1363 предусмотрено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14D16F98-8243-41A9-B8DE-C3D733A70203}"/>
              </a:ext>
            </a:extLst>
          </p:cNvPr>
          <p:cNvSpPr/>
          <p:nvPr/>
        </p:nvSpPr>
        <p:spPr bwMode="auto">
          <a:xfrm>
            <a:off x="3448467" y="2501229"/>
            <a:ext cx="6900021" cy="63158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Преимущественная подача заявлений </a:t>
            </a:r>
            <a:b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электронной форме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69F82DE-EFAB-41E2-96AF-CB4E097352C0}"/>
              </a:ext>
            </a:extLst>
          </p:cNvPr>
          <p:cNvSpPr/>
          <p:nvPr/>
        </p:nvSpPr>
        <p:spPr bwMode="auto">
          <a:xfrm>
            <a:off x="3444318" y="3264462"/>
            <a:ext cx="6900021" cy="532030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Сокращенные сроки регистрации</a:t>
            </a:r>
            <a:endParaRPr lang="ru-RU" sz="2000" b="1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6954D2EF-07BB-4CF0-9579-9338386105BE}"/>
              </a:ext>
            </a:extLst>
          </p:cNvPr>
          <p:cNvSpPr/>
          <p:nvPr/>
        </p:nvSpPr>
        <p:spPr bwMode="auto">
          <a:xfrm>
            <a:off x="3443848" y="3923463"/>
            <a:ext cx="6900491" cy="51741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Гибкий подход и устранение несоответствий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F00BF8C9-76BB-4367-A5A9-305454315214}"/>
              </a:ext>
            </a:extLst>
          </p:cNvPr>
          <p:cNvSpPr/>
          <p:nvPr/>
        </p:nvSpPr>
        <p:spPr bwMode="auto">
          <a:xfrm>
            <a:off x="3442421" y="5219549"/>
            <a:ext cx="6900492" cy="51741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Установление срока подачи документов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5F90053D-84DC-4DC4-B4C4-10568011E046}"/>
              </a:ext>
            </a:extLst>
          </p:cNvPr>
          <p:cNvSpPr/>
          <p:nvPr/>
        </p:nvSpPr>
        <p:spPr bwMode="auto">
          <a:xfrm>
            <a:off x="3442421" y="5866963"/>
            <a:ext cx="6900492" cy="601521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Переход к «реестровой модели» оказания государственной услуги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33C60A1F-5979-4159-BDCD-43BC23D97DC7}"/>
              </a:ext>
            </a:extLst>
          </p:cNvPr>
          <p:cNvSpPr/>
          <p:nvPr/>
        </p:nvSpPr>
        <p:spPr bwMode="auto">
          <a:xfrm>
            <a:off x="3442422" y="4567853"/>
            <a:ext cx="6900491" cy="51741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Упрощенное подтверждение прав на объект</a:t>
            </a:r>
          </a:p>
        </p:txBody>
      </p:sp>
      <p:cxnSp>
        <p:nvCxnSpPr>
          <p:cNvPr id="28" name="Соединитель: уступ 27">
            <a:extLst>
              <a:ext uri="{FF2B5EF4-FFF2-40B4-BE49-F238E27FC236}">
                <a16:creationId xmlns="" xmlns:a16="http://schemas.microsoft.com/office/drawing/2014/main" id="{BBEDFEF1-FAB2-40A0-B110-BACEE4C85678}"/>
              </a:ext>
            </a:extLst>
          </p:cNvPr>
          <p:cNvCxnSpPr>
            <a:cxnSpLocks/>
            <a:stCxn id="9" idx="2"/>
            <a:endCxn id="26" idx="1"/>
          </p:cNvCxnSpPr>
          <p:nvPr/>
        </p:nvCxnSpPr>
        <p:spPr bwMode="auto">
          <a:xfrm rot="16200000" flipH="1">
            <a:off x="1300608" y="2684749"/>
            <a:ext cx="2654566" cy="1629061"/>
          </a:xfrm>
          <a:prstGeom prst="bentConnector2">
            <a:avLst/>
          </a:prstGeom>
          <a:solidFill>
            <a:schemeClr val="accent1"/>
          </a:solidFill>
          <a:ln w="38100" cap="sq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23066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73945</TotalTime>
  <Words>1002</Words>
  <Application>Microsoft Office PowerPoint</Application>
  <PresentationFormat>Произвольный</PresentationFormat>
  <Paragraphs>132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Пользователь</cp:lastModifiedBy>
  <cp:revision>3087</cp:revision>
  <cp:lastPrinted>2025-03-11T10:28:11Z</cp:lastPrinted>
  <dcterms:created xsi:type="dcterms:W3CDTF">2000-02-02T11:29:10Z</dcterms:created>
  <dcterms:modified xsi:type="dcterms:W3CDTF">2026-08-20T05:36:49Z</dcterms:modified>
</cp:coreProperties>
</file>